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nton"/>
      <p:regular r:id="rId23"/>
    </p:embeddedFont>
    <p:embeddedFont>
      <p:font typeface="Nunito"/>
      <p:regular r:id="rId24"/>
      <p:bold r:id="rId25"/>
      <p:italic r:id="rId26"/>
      <p:boldItalic r:id="rId27"/>
    </p:embeddedFont>
    <p:embeddedFont>
      <p:font typeface="Maven Pr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font" Target="fonts/Anto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avenPro-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9bec9f9787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9bec9f9787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94ec737c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994ec737c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9d89fb68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9d89fb68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9d89fb68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9d89fb68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9d89fb68b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9d89fb68b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9d89fb68b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9d89fb68b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9d89fb68b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9d89fb68b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9d89fb68b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9d89fb68b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94ec737c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994ec737c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94ec737c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94ec737c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94ec737c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994ec737c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994ec737c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994ec737c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994ec737c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994ec737c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994ec737c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994ec737c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994ec737c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994ec737c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94ec737c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994ec737c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open.spotify.com/playlist/2HqrMw90rtDdEZsNDTKIw9?si=oeUMp0iFT_Sx82MDvyEb2w" TargetMode="Externa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youtu.be/A_HjMIjzyMU"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youtube.com/watch?v=HqeWF90GvHQ"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youtu.be/zugMUBeDtgE"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youtu.be/IUmnTfsY3hI"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youtu.be/LIYNk4ARUR8"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youtu.be/H0wpP5o7xpI"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youtu.be/YzkBkCihiT8"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youtu.be/dOBaLrItEyc"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open.spotify.com/playlist/2HqrMw90rtDdEZsNDTKIw9?si=XBiV3-uQSKa7n57cSevC-Q"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youtu.be/GRz4FY0ZcwI"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youtu.be/SioJaIFWvdY"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youtu.be/u1JBSQMkQEo"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youtu.be/CWUBurZn0Kc"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youtu.be/GsPq9mzFNGY"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ghb6eDopW8I"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276" name="Shape 276"/>
        <p:cNvGrpSpPr/>
        <p:nvPr/>
      </p:nvGrpSpPr>
      <p:grpSpPr>
        <a:xfrm>
          <a:off x="0" y="0"/>
          <a:ext cx="0" cy="0"/>
          <a:chOff x="0" y="0"/>
          <a:chExt cx="0" cy="0"/>
        </a:xfrm>
      </p:grpSpPr>
      <p:sp>
        <p:nvSpPr>
          <p:cNvPr id="277" name="Google Shape;277;p13">
            <a:hlinkClick r:id="rId3"/>
          </p:cNvPr>
          <p:cNvSpPr txBox="1"/>
          <p:nvPr>
            <p:ph type="ctrTitle"/>
          </p:nvPr>
        </p:nvSpPr>
        <p:spPr>
          <a:xfrm>
            <a:off x="752475" y="335225"/>
            <a:ext cx="6060000" cy="152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Levy Roarke </a:t>
            </a:r>
            <a:endParaRPr>
              <a:latin typeface="Anton"/>
              <a:ea typeface="Anton"/>
              <a:cs typeface="Anton"/>
              <a:sym typeface="Anton"/>
            </a:endParaRPr>
          </a:p>
        </p:txBody>
      </p:sp>
      <p:sp>
        <p:nvSpPr>
          <p:cNvPr id="278" name="Google Shape;278;p13"/>
          <p:cNvSpPr txBox="1"/>
          <p:nvPr>
            <p:ph idx="1" type="subTitle"/>
          </p:nvPr>
        </p:nvSpPr>
        <p:spPr>
          <a:xfrm rot="443">
            <a:off x="915201" y="3099701"/>
            <a:ext cx="6978300" cy="228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Anton"/>
                <a:ea typeface="Anton"/>
                <a:cs typeface="Anton"/>
                <a:sym typeface="Anton"/>
              </a:rPr>
              <a:t>Levy Mozes Roarke is a thirteen year old inventor who is trying to make history and save his family from losing everything they have. He never dreamed he would </a:t>
            </a:r>
            <a:r>
              <a:rPr lang="en" sz="2000">
                <a:solidFill>
                  <a:srgbClr val="000000"/>
                </a:solidFill>
                <a:latin typeface="Anton"/>
                <a:ea typeface="Anton"/>
                <a:cs typeface="Anton"/>
                <a:sym typeface="Anton"/>
              </a:rPr>
              <a:t>initiate</a:t>
            </a:r>
            <a:r>
              <a:rPr lang="en" sz="2000">
                <a:solidFill>
                  <a:srgbClr val="000000"/>
                </a:solidFill>
                <a:latin typeface="Anton"/>
                <a:ea typeface="Anton"/>
                <a:cs typeface="Anton"/>
                <a:sym typeface="Anton"/>
              </a:rPr>
              <a:t> a time war that might very well decide the fate of us all. The truth is no matter how this story turns out not one will ever look at history the same. </a:t>
            </a:r>
            <a:endParaRPr sz="2000">
              <a:solidFill>
                <a:srgbClr val="000000"/>
              </a:solidFill>
              <a:latin typeface="Anton"/>
              <a:ea typeface="Anton"/>
              <a:cs typeface="Anton"/>
              <a:sym typeface="Anton"/>
            </a:endParaRPr>
          </a:p>
        </p:txBody>
      </p:sp>
      <p:pic>
        <p:nvPicPr>
          <p:cNvPr id="279" name="Google Shape;279;p13"/>
          <p:cNvPicPr preferRelativeResize="0"/>
          <p:nvPr/>
        </p:nvPicPr>
        <p:blipFill>
          <a:blip r:embed="rId4">
            <a:alphaModFix/>
          </a:blip>
          <a:stretch>
            <a:fillRect/>
          </a:stretch>
        </p:blipFill>
        <p:spPr>
          <a:xfrm>
            <a:off x="3708100" y="100750"/>
            <a:ext cx="3319580" cy="2637000"/>
          </a:xfrm>
          <a:prstGeom prst="rect">
            <a:avLst/>
          </a:prstGeom>
          <a:noFill/>
          <a:ln cap="flat" cmpd="thickThin" w="38100">
            <a:solidFill>
              <a:schemeClr val="dk2"/>
            </a:solidFill>
            <a:prstDash val="solid"/>
            <a:round/>
            <a:headEnd len="sm" w="sm" type="none"/>
            <a:tailEnd len="sm" w="sm" type="none"/>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40" name="Shape 340"/>
        <p:cNvGrpSpPr/>
        <p:nvPr/>
      </p:nvGrpSpPr>
      <p:grpSpPr>
        <a:xfrm>
          <a:off x="0" y="0"/>
          <a:ext cx="0" cy="0"/>
          <a:chOff x="0" y="0"/>
          <a:chExt cx="0" cy="0"/>
        </a:xfrm>
      </p:grpSpPr>
      <p:sp>
        <p:nvSpPr>
          <p:cNvPr id="341" name="Google Shape;341;p22"/>
          <p:cNvSpPr txBox="1"/>
          <p:nvPr>
            <p:ph type="title"/>
          </p:nvPr>
        </p:nvSpPr>
        <p:spPr>
          <a:xfrm>
            <a:off x="2930775" y="716400"/>
            <a:ext cx="5403600" cy="10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8: </a:t>
            </a:r>
            <a:r>
              <a:rPr i="1" lang="en">
                <a:solidFill>
                  <a:srgbClr val="980000"/>
                </a:solidFill>
                <a:latin typeface="Anton"/>
                <a:ea typeface="Anton"/>
                <a:cs typeface="Anton"/>
                <a:sym typeface="Anton"/>
              </a:rPr>
              <a:t>Holding Out for a Hero </a:t>
            </a:r>
            <a:endParaRPr i="1">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by Bonnie Tyler </a:t>
            </a:r>
            <a:endParaRPr>
              <a:solidFill>
                <a:srgbClr val="980000"/>
              </a:solidFill>
              <a:latin typeface="Anton"/>
              <a:ea typeface="Anton"/>
              <a:cs typeface="Anton"/>
              <a:sym typeface="Anton"/>
            </a:endParaRPr>
          </a:p>
        </p:txBody>
      </p:sp>
      <p:sp>
        <p:nvSpPr>
          <p:cNvPr id="342" name="Google Shape;342;p22"/>
          <p:cNvSpPr txBox="1"/>
          <p:nvPr>
            <p:ph idx="1" type="body"/>
          </p:nvPr>
        </p:nvSpPr>
        <p:spPr>
          <a:xfrm>
            <a:off x="2571750" y="2571750"/>
            <a:ext cx="5892600" cy="195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nton"/>
                <a:ea typeface="Anton"/>
                <a:cs typeface="Anton"/>
                <a:sym typeface="Anton"/>
              </a:rPr>
              <a:t>Everyone is looking for someone to bite the bullet and have Levy stop avoiding his destiny. Being a hero is in his blood, but when someone calls him one it makes his anger boil. When the song says, I’m holding out for a hero/ ‘til the end of the night/ He’s gotta be strong/ and he’s gotta be fast/ and he’s gotta be fresh from the fight/ I think that scares Levy.  He knows he is not of these, but still feels the burning in his heart to do the right thing in the way he is meant to be the hero that all of history needs. </a:t>
            </a:r>
            <a:endParaRPr sz="1050">
              <a:solidFill>
                <a:srgbClr val="222222"/>
              </a:solidFill>
              <a:latin typeface="Arial"/>
              <a:ea typeface="Arial"/>
              <a:cs typeface="Arial"/>
              <a:sym typeface="Arial"/>
            </a:endParaRPr>
          </a:p>
          <a:p>
            <a:pPr indent="0" lvl="0" marL="0" rtl="0" algn="l">
              <a:spcBef>
                <a:spcPts val="1600"/>
              </a:spcBef>
              <a:spcAft>
                <a:spcPts val="0"/>
              </a:spcAft>
              <a:buNone/>
            </a:pPr>
            <a:r>
              <a:t/>
            </a:r>
            <a:endParaRPr sz="1500">
              <a:latin typeface="Anton"/>
              <a:ea typeface="Anton"/>
              <a:cs typeface="Anton"/>
              <a:sym typeface="Anton"/>
            </a:endParaRPr>
          </a:p>
          <a:p>
            <a:pPr indent="0" lvl="0" marL="0" rtl="0" algn="l">
              <a:spcBef>
                <a:spcPts val="1600"/>
              </a:spcBef>
              <a:spcAft>
                <a:spcPts val="1600"/>
              </a:spcAft>
              <a:buNone/>
            </a:pPr>
            <a:r>
              <a:t/>
            </a:r>
            <a:endParaRPr/>
          </a:p>
        </p:txBody>
      </p:sp>
      <p:pic>
        <p:nvPicPr>
          <p:cNvPr id="343" name="Google Shape;343;p22">
            <a:hlinkClick r:id="rId3"/>
          </p:cNvPr>
          <p:cNvPicPr preferRelativeResize="0"/>
          <p:nvPr/>
        </p:nvPicPr>
        <p:blipFill>
          <a:blip r:embed="rId4">
            <a:alphaModFix/>
          </a:blip>
          <a:stretch>
            <a:fillRect/>
          </a:stretch>
        </p:blipFill>
        <p:spPr>
          <a:xfrm>
            <a:off x="-1073300" y="222175"/>
            <a:ext cx="4990250" cy="2807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47" name="Shape 347"/>
        <p:cNvGrpSpPr/>
        <p:nvPr/>
      </p:nvGrpSpPr>
      <p:grpSpPr>
        <a:xfrm>
          <a:off x="0" y="0"/>
          <a:ext cx="0" cy="0"/>
          <a:chOff x="0" y="0"/>
          <a:chExt cx="0" cy="0"/>
        </a:xfrm>
      </p:grpSpPr>
      <p:sp>
        <p:nvSpPr>
          <p:cNvPr id="348" name="Google Shape;348;p23"/>
          <p:cNvSpPr txBox="1"/>
          <p:nvPr>
            <p:ph type="title"/>
          </p:nvPr>
        </p:nvSpPr>
        <p:spPr>
          <a:xfrm>
            <a:off x="2644200" y="742450"/>
            <a:ext cx="5689800" cy="105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9: </a:t>
            </a:r>
            <a:r>
              <a:rPr i="1" lang="en">
                <a:solidFill>
                  <a:srgbClr val="980000"/>
                </a:solidFill>
                <a:latin typeface="Anton"/>
                <a:ea typeface="Anton"/>
                <a:cs typeface="Anton"/>
                <a:sym typeface="Anton"/>
              </a:rPr>
              <a:t>Thank You for Being a Friend</a:t>
            </a:r>
            <a:endParaRPr i="1">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by Andrew Gold</a:t>
            </a:r>
            <a:endParaRPr>
              <a:solidFill>
                <a:srgbClr val="980000"/>
              </a:solidFill>
              <a:latin typeface="Anton"/>
              <a:ea typeface="Anton"/>
              <a:cs typeface="Anton"/>
              <a:sym typeface="Anton"/>
            </a:endParaRPr>
          </a:p>
        </p:txBody>
      </p:sp>
      <p:sp>
        <p:nvSpPr>
          <p:cNvPr id="349" name="Google Shape;349;p23"/>
          <p:cNvSpPr txBox="1"/>
          <p:nvPr>
            <p:ph idx="1" type="body"/>
          </p:nvPr>
        </p:nvSpPr>
        <p:spPr>
          <a:xfrm>
            <a:off x="2240400" y="1953850"/>
            <a:ext cx="6093900" cy="25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sz="1800"/>
              <a:t>I</a:t>
            </a:r>
            <a:r>
              <a:rPr lang="en" sz="2000">
                <a:latin typeface="Anton"/>
                <a:ea typeface="Anton"/>
                <a:cs typeface="Anton"/>
                <a:sym typeface="Anton"/>
              </a:rPr>
              <a:t> </a:t>
            </a:r>
            <a:r>
              <a:rPr lang="en" sz="1500">
                <a:latin typeface="Anton"/>
                <a:ea typeface="Anton"/>
                <a:cs typeface="Anton"/>
                <a:sym typeface="Anton"/>
              </a:rPr>
              <a:t>stumbled upon this great 70’s song that is really a tribute to friendship. Levy Roake may or may not realize the impact he makes on people. He seems to make friends wherever he goes. During his time in the past, he befriends Tom Edison, Junior (Martin Luther King Junior) and a very quiet boy named Albert. Even though it might </a:t>
            </a:r>
            <a:r>
              <a:rPr lang="en" sz="1500">
                <a:latin typeface="Anton"/>
                <a:ea typeface="Anton"/>
                <a:cs typeface="Anton"/>
                <a:sym typeface="Anton"/>
              </a:rPr>
              <a:t>affect</a:t>
            </a:r>
            <a:r>
              <a:rPr lang="en" sz="1500">
                <a:latin typeface="Anton"/>
                <a:ea typeface="Anton"/>
                <a:cs typeface="Anton"/>
                <a:sym typeface="Anton"/>
              </a:rPr>
              <a:t> the </a:t>
            </a:r>
            <a:r>
              <a:rPr lang="en" sz="1500">
                <a:latin typeface="Anton"/>
                <a:ea typeface="Anton"/>
                <a:cs typeface="Anton"/>
                <a:sym typeface="Anton"/>
              </a:rPr>
              <a:t>timeline</a:t>
            </a:r>
            <a:r>
              <a:rPr lang="en" sz="1500">
                <a:latin typeface="Anton"/>
                <a:ea typeface="Anton"/>
                <a:cs typeface="Anton"/>
                <a:sym typeface="Anton"/>
              </a:rPr>
              <a:t> they all risk becoming friends in order to protect the future. </a:t>
            </a:r>
            <a:endParaRPr sz="1500">
              <a:latin typeface="Anton"/>
              <a:ea typeface="Anton"/>
              <a:cs typeface="Anton"/>
              <a:sym typeface="Anton"/>
            </a:endParaRPr>
          </a:p>
        </p:txBody>
      </p:sp>
      <p:pic>
        <p:nvPicPr>
          <p:cNvPr id="350" name="Google Shape;350;p23">
            <a:hlinkClick r:id="rId3"/>
          </p:cNvPr>
          <p:cNvPicPr preferRelativeResize="0"/>
          <p:nvPr/>
        </p:nvPicPr>
        <p:blipFill>
          <a:blip r:embed="rId4">
            <a:alphaModFix/>
          </a:blip>
          <a:stretch>
            <a:fillRect/>
          </a:stretch>
        </p:blipFill>
        <p:spPr>
          <a:xfrm>
            <a:off x="-1042725" y="144650"/>
            <a:ext cx="4702275" cy="2645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54" name="Shape 354"/>
        <p:cNvGrpSpPr/>
        <p:nvPr/>
      </p:nvGrpSpPr>
      <p:grpSpPr>
        <a:xfrm>
          <a:off x="0" y="0"/>
          <a:ext cx="0" cy="0"/>
          <a:chOff x="0" y="0"/>
          <a:chExt cx="0" cy="0"/>
        </a:xfrm>
      </p:grpSpPr>
      <p:sp>
        <p:nvSpPr>
          <p:cNvPr id="355" name="Google Shape;355;p24"/>
          <p:cNvSpPr txBox="1"/>
          <p:nvPr>
            <p:ph type="title"/>
          </p:nvPr>
        </p:nvSpPr>
        <p:spPr>
          <a:xfrm>
            <a:off x="2748400" y="781550"/>
            <a:ext cx="5585700" cy="101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80000"/>
                </a:solidFill>
                <a:latin typeface="Anton"/>
                <a:ea typeface="Anton"/>
                <a:cs typeface="Anton"/>
                <a:sym typeface="Anton"/>
              </a:rPr>
              <a:t>Song 10 : </a:t>
            </a:r>
            <a:r>
              <a:rPr b="1" i="1" lang="en">
                <a:solidFill>
                  <a:srgbClr val="980000"/>
                </a:solidFill>
                <a:latin typeface="Anton"/>
                <a:ea typeface="Anton"/>
                <a:cs typeface="Anton"/>
                <a:sym typeface="Anton"/>
              </a:rPr>
              <a:t>Meant to Be </a:t>
            </a:r>
            <a:endParaRPr b="1" i="1">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a:t>
            </a:r>
            <a:r>
              <a:rPr b="1" lang="en">
                <a:solidFill>
                  <a:srgbClr val="980000"/>
                </a:solidFill>
                <a:latin typeface="Anton"/>
                <a:ea typeface="Anton"/>
                <a:cs typeface="Anton"/>
                <a:sym typeface="Anton"/>
              </a:rPr>
              <a:t>by J. J. Keller</a:t>
            </a:r>
            <a:endParaRPr b="1">
              <a:solidFill>
                <a:srgbClr val="980000"/>
              </a:solidFill>
              <a:latin typeface="Anton"/>
              <a:ea typeface="Anton"/>
              <a:cs typeface="Anton"/>
              <a:sym typeface="Anton"/>
            </a:endParaRPr>
          </a:p>
        </p:txBody>
      </p:sp>
      <p:sp>
        <p:nvSpPr>
          <p:cNvPr id="356" name="Google Shape;356;p24"/>
          <p:cNvSpPr txBox="1"/>
          <p:nvPr>
            <p:ph idx="1" type="body"/>
          </p:nvPr>
        </p:nvSpPr>
        <p:spPr>
          <a:xfrm>
            <a:off x="2252725" y="2005325"/>
            <a:ext cx="6081300" cy="25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a:latin typeface="Anton"/>
                <a:ea typeface="Anton"/>
                <a:cs typeface="Anton"/>
                <a:sym typeface="Anton"/>
              </a:rPr>
              <a:t>In</a:t>
            </a:r>
            <a:r>
              <a:rPr lang="en" sz="1500">
                <a:latin typeface="Anton"/>
                <a:ea typeface="Anton"/>
                <a:cs typeface="Anton"/>
                <a:sym typeface="Anton"/>
              </a:rPr>
              <a:t> an odd turn of events, Levy meets one of his favorite </a:t>
            </a:r>
            <a:r>
              <a:rPr lang="en" sz="1500">
                <a:latin typeface="Anton"/>
                <a:ea typeface="Anton"/>
                <a:cs typeface="Anton"/>
                <a:sym typeface="Anton"/>
              </a:rPr>
              <a:t>female</a:t>
            </a:r>
            <a:r>
              <a:rPr lang="en" sz="1500">
                <a:latin typeface="Anton"/>
                <a:ea typeface="Anton"/>
                <a:cs typeface="Anton"/>
                <a:sym typeface="Anton"/>
              </a:rPr>
              <a:t> heroes, Annie Oakley. Something about her brave courageous spirit, her determination, and overcoming </a:t>
            </a:r>
            <a:r>
              <a:rPr lang="en" sz="1500">
                <a:latin typeface="Anton"/>
                <a:ea typeface="Anton"/>
                <a:cs typeface="Anton"/>
                <a:sym typeface="Anton"/>
              </a:rPr>
              <a:t>difficult circumstances really touches. You could say Levy has a historical crush on Annie. The song,  Meant to Be talks about two people who are perfect for each other and it’s a sweet thing to witness. Even though they both understand each other, love the same things, and sort of complete each other, they are both separated by more than a century. Their friendship could be disastrous for the timeline as we know it. So, this song is actually the opposite of what they both wish could happen. </a:t>
            </a:r>
            <a:endParaRPr sz="1500">
              <a:latin typeface="Anton"/>
              <a:ea typeface="Anton"/>
              <a:cs typeface="Anton"/>
              <a:sym typeface="Anton"/>
            </a:endParaRPr>
          </a:p>
        </p:txBody>
      </p:sp>
      <p:pic>
        <p:nvPicPr>
          <p:cNvPr id="357" name="Google Shape;357;p24">
            <a:hlinkClick r:id="rId3"/>
          </p:cNvPr>
          <p:cNvPicPr preferRelativeResize="0"/>
          <p:nvPr/>
        </p:nvPicPr>
        <p:blipFill>
          <a:blip r:embed="rId4">
            <a:alphaModFix/>
          </a:blip>
          <a:stretch>
            <a:fillRect/>
          </a:stretch>
        </p:blipFill>
        <p:spPr>
          <a:xfrm>
            <a:off x="-1055725" y="133875"/>
            <a:ext cx="4812624" cy="2707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61" name="Shape 361"/>
        <p:cNvGrpSpPr/>
        <p:nvPr/>
      </p:nvGrpSpPr>
      <p:grpSpPr>
        <a:xfrm>
          <a:off x="0" y="0"/>
          <a:ext cx="0" cy="0"/>
          <a:chOff x="0" y="0"/>
          <a:chExt cx="0" cy="0"/>
        </a:xfrm>
      </p:grpSpPr>
      <p:sp>
        <p:nvSpPr>
          <p:cNvPr id="362" name="Google Shape;362;p25"/>
          <p:cNvSpPr txBox="1"/>
          <p:nvPr>
            <p:ph type="title"/>
          </p:nvPr>
        </p:nvSpPr>
        <p:spPr>
          <a:xfrm>
            <a:off x="2800525" y="716400"/>
            <a:ext cx="5533500" cy="11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11 </a:t>
            </a:r>
            <a:r>
              <a:rPr i="1" lang="en">
                <a:solidFill>
                  <a:srgbClr val="980000"/>
                </a:solidFill>
                <a:latin typeface="Anton"/>
                <a:ea typeface="Anton"/>
                <a:cs typeface="Anton"/>
                <a:sym typeface="Anton"/>
              </a:rPr>
              <a:t>T</a:t>
            </a:r>
            <a:r>
              <a:rPr i="1" lang="en" sz="2700">
                <a:solidFill>
                  <a:srgbClr val="980000"/>
                </a:solidFill>
                <a:latin typeface="Anton"/>
                <a:ea typeface="Anton"/>
                <a:cs typeface="Anton"/>
                <a:sym typeface="Anton"/>
              </a:rPr>
              <a:t>ake Me Home Country Road</a:t>
            </a:r>
            <a:r>
              <a:rPr i="1" lang="en">
                <a:solidFill>
                  <a:srgbClr val="980000"/>
                </a:solidFill>
                <a:latin typeface="Anton"/>
                <a:ea typeface="Anton"/>
                <a:cs typeface="Anton"/>
                <a:sym typeface="Anton"/>
              </a:rPr>
              <a:t> by John Denver</a:t>
            </a:r>
            <a:r>
              <a:rPr i="1" lang="en">
                <a:solidFill>
                  <a:srgbClr val="FF0000"/>
                </a:solidFill>
                <a:latin typeface="Anton"/>
                <a:ea typeface="Anton"/>
                <a:cs typeface="Anton"/>
                <a:sym typeface="Anton"/>
              </a:rPr>
              <a:t> </a:t>
            </a:r>
            <a:endParaRPr>
              <a:solidFill>
                <a:srgbClr val="FF0000"/>
              </a:solidFill>
              <a:latin typeface="Anton"/>
              <a:ea typeface="Anton"/>
              <a:cs typeface="Anton"/>
              <a:sym typeface="Anton"/>
            </a:endParaRPr>
          </a:p>
        </p:txBody>
      </p:sp>
      <p:sp>
        <p:nvSpPr>
          <p:cNvPr id="363" name="Google Shape;363;p25"/>
          <p:cNvSpPr txBox="1"/>
          <p:nvPr>
            <p:ph idx="1" type="body"/>
          </p:nvPr>
        </p:nvSpPr>
        <p:spPr>
          <a:xfrm>
            <a:off x="2318425" y="1862700"/>
            <a:ext cx="6617100" cy="366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1600"/>
              </a:spcBef>
              <a:spcAft>
                <a:spcPts val="0"/>
              </a:spcAft>
              <a:buNone/>
            </a:pPr>
            <a:r>
              <a:rPr lang="en">
                <a:latin typeface="Anton"/>
                <a:ea typeface="Anton"/>
                <a:cs typeface="Anton"/>
                <a:sym typeface="Anton"/>
              </a:rPr>
              <a:t>Everyone has their own learning style. Some are very visual, others learn by hearing, some by communicating with people. Others like Levy Roarke are tactile learners. What is that you might ask? They are people who learn with their hands, who understand things better when they can hold, touch, or use senses to experience things.  Levy uses this skill to invent, create and discover the world with his two hands. In this song, John Denver uses very descriptive language to help the listener understand his love for nature. He shared lystics like these: All my memories gather ‘round her/ Miner’s lady, stranger to blue water/ dark and dusty, painted on the sky/ misty moonshine, teardrop in my eye/. Levy may not care for nature as he does for technology, but he would understand this descriptive language. </a:t>
            </a:r>
            <a:endParaRPr>
              <a:latin typeface="Anton"/>
              <a:ea typeface="Anton"/>
              <a:cs typeface="Anton"/>
              <a:sym typeface="Anton"/>
            </a:endParaRPr>
          </a:p>
          <a:p>
            <a:pPr indent="0" lvl="0" marL="0" rtl="0" algn="l">
              <a:spcBef>
                <a:spcPts val="1600"/>
              </a:spcBef>
              <a:spcAft>
                <a:spcPts val="1600"/>
              </a:spcAft>
              <a:buNone/>
            </a:pPr>
            <a:r>
              <a:t/>
            </a:r>
            <a:endParaRPr sz="2400">
              <a:highlight>
                <a:srgbClr val="76A5AF"/>
              </a:highlight>
              <a:latin typeface="Anton"/>
              <a:ea typeface="Anton"/>
              <a:cs typeface="Anton"/>
              <a:sym typeface="Anton"/>
            </a:endParaRPr>
          </a:p>
        </p:txBody>
      </p:sp>
      <p:pic>
        <p:nvPicPr>
          <p:cNvPr id="364" name="Google Shape;364;p25">
            <a:hlinkClick r:id="rId3"/>
          </p:cNvPr>
          <p:cNvPicPr preferRelativeResize="0"/>
          <p:nvPr/>
        </p:nvPicPr>
        <p:blipFill>
          <a:blip r:embed="rId4">
            <a:alphaModFix/>
          </a:blip>
          <a:stretch>
            <a:fillRect/>
          </a:stretch>
        </p:blipFill>
        <p:spPr>
          <a:xfrm>
            <a:off x="-1006250" y="221525"/>
            <a:ext cx="4812624" cy="2707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68" name="Shape 368"/>
        <p:cNvGrpSpPr/>
        <p:nvPr/>
      </p:nvGrpSpPr>
      <p:grpSpPr>
        <a:xfrm>
          <a:off x="0" y="0"/>
          <a:ext cx="0" cy="0"/>
          <a:chOff x="0" y="0"/>
          <a:chExt cx="0" cy="0"/>
        </a:xfrm>
      </p:grpSpPr>
      <p:sp>
        <p:nvSpPr>
          <p:cNvPr id="369" name="Google Shape;369;p26"/>
          <p:cNvSpPr txBox="1"/>
          <p:nvPr>
            <p:ph type="title"/>
          </p:nvPr>
        </p:nvSpPr>
        <p:spPr>
          <a:xfrm>
            <a:off x="2904725" y="768525"/>
            <a:ext cx="5429400" cy="11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12: </a:t>
            </a:r>
            <a:r>
              <a:rPr i="1" lang="en">
                <a:solidFill>
                  <a:srgbClr val="980000"/>
                </a:solidFill>
                <a:latin typeface="Anton"/>
                <a:ea typeface="Anton"/>
                <a:cs typeface="Anton"/>
                <a:sym typeface="Anton"/>
              </a:rPr>
              <a:t>Pure Imagination </a:t>
            </a:r>
            <a:r>
              <a:rPr i="1" lang="en">
                <a:solidFill>
                  <a:srgbClr val="980000"/>
                </a:solidFill>
                <a:latin typeface="Anton"/>
                <a:ea typeface="Anton"/>
                <a:cs typeface="Anton"/>
                <a:sym typeface="Anton"/>
              </a:rPr>
              <a:t> </a:t>
            </a:r>
            <a:r>
              <a:rPr lang="en">
                <a:solidFill>
                  <a:srgbClr val="980000"/>
                </a:solidFill>
                <a:latin typeface="Anton"/>
                <a:ea typeface="Anton"/>
                <a:cs typeface="Anton"/>
                <a:sym typeface="Anton"/>
              </a:rPr>
              <a:t>by Gene Wilder </a:t>
            </a:r>
            <a:endParaRPr>
              <a:solidFill>
                <a:srgbClr val="980000"/>
              </a:solidFill>
              <a:latin typeface="Anton"/>
              <a:ea typeface="Anton"/>
              <a:cs typeface="Anton"/>
              <a:sym typeface="Anton"/>
            </a:endParaRPr>
          </a:p>
        </p:txBody>
      </p:sp>
      <p:sp>
        <p:nvSpPr>
          <p:cNvPr id="370" name="Google Shape;370;p26"/>
          <p:cNvSpPr txBox="1"/>
          <p:nvPr>
            <p:ph idx="1" type="body"/>
          </p:nvPr>
        </p:nvSpPr>
        <p:spPr>
          <a:xfrm>
            <a:off x="2291775" y="2018325"/>
            <a:ext cx="6042600" cy="25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sz="1500">
                <a:latin typeface="Anton"/>
                <a:ea typeface="Anton"/>
                <a:cs typeface="Anton"/>
                <a:sym typeface="Anton"/>
              </a:rPr>
              <a:t>This may very well be the song that inspired me as a writer to create the </a:t>
            </a:r>
            <a:r>
              <a:rPr lang="en" sz="1500">
                <a:latin typeface="Anton"/>
                <a:ea typeface="Anton"/>
                <a:cs typeface="Anton"/>
                <a:sym typeface="Anton"/>
              </a:rPr>
              <a:t>character</a:t>
            </a:r>
            <a:r>
              <a:rPr lang="en" sz="1500">
                <a:latin typeface="Anton"/>
                <a:ea typeface="Anton"/>
                <a:cs typeface="Anton"/>
                <a:sym typeface="Anton"/>
              </a:rPr>
              <a:t> of Levy. He and Willy Wonka are both dreamers who are passionate about seeing their dreams come true. If you want to see paradise/ simply look around a view it/ anything you want to, do it/ want to change the world? / There’s nothing to it. Levy’s future goal is to have his own creative company and learning about others’ dreams becoming reality inspires him to not give up when it gets difficult. </a:t>
            </a:r>
            <a:endParaRPr sz="1500">
              <a:latin typeface="Anton"/>
              <a:ea typeface="Anton"/>
              <a:cs typeface="Anton"/>
              <a:sym typeface="Anton"/>
            </a:endParaRPr>
          </a:p>
        </p:txBody>
      </p:sp>
      <p:pic>
        <p:nvPicPr>
          <p:cNvPr id="371" name="Google Shape;371;p26">
            <a:hlinkClick r:id="rId3"/>
          </p:cNvPr>
          <p:cNvPicPr preferRelativeResize="0"/>
          <p:nvPr/>
        </p:nvPicPr>
        <p:blipFill>
          <a:blip r:embed="rId4">
            <a:alphaModFix/>
          </a:blip>
          <a:stretch>
            <a:fillRect/>
          </a:stretch>
        </p:blipFill>
        <p:spPr>
          <a:xfrm>
            <a:off x="-926825" y="100100"/>
            <a:ext cx="4812624" cy="2707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75" name="Shape 375"/>
        <p:cNvGrpSpPr/>
        <p:nvPr/>
      </p:nvGrpSpPr>
      <p:grpSpPr>
        <a:xfrm>
          <a:off x="0" y="0"/>
          <a:ext cx="0" cy="0"/>
          <a:chOff x="0" y="0"/>
          <a:chExt cx="0" cy="0"/>
        </a:xfrm>
      </p:grpSpPr>
      <p:sp>
        <p:nvSpPr>
          <p:cNvPr id="376" name="Google Shape;376;p27"/>
          <p:cNvSpPr txBox="1"/>
          <p:nvPr>
            <p:ph type="title"/>
          </p:nvPr>
        </p:nvSpPr>
        <p:spPr>
          <a:xfrm>
            <a:off x="2761425" y="690350"/>
            <a:ext cx="5572800" cy="11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13: </a:t>
            </a:r>
            <a:r>
              <a:rPr i="1" lang="en">
                <a:solidFill>
                  <a:srgbClr val="980000"/>
                </a:solidFill>
                <a:latin typeface="Anton"/>
                <a:ea typeface="Anton"/>
                <a:cs typeface="Anton"/>
                <a:sym typeface="Anton"/>
              </a:rPr>
              <a:t>The Break up Song  </a:t>
            </a:r>
            <a:r>
              <a:rPr lang="en">
                <a:solidFill>
                  <a:srgbClr val="980000"/>
                </a:solidFill>
                <a:latin typeface="Anton"/>
                <a:ea typeface="Anton"/>
                <a:cs typeface="Anton"/>
                <a:sym typeface="Anton"/>
              </a:rPr>
              <a:t>by Francesca Battestelli </a:t>
            </a:r>
            <a:endParaRPr>
              <a:solidFill>
                <a:srgbClr val="980000"/>
              </a:solidFill>
              <a:latin typeface="Anton"/>
              <a:ea typeface="Anton"/>
              <a:cs typeface="Anton"/>
              <a:sym typeface="Anton"/>
            </a:endParaRPr>
          </a:p>
        </p:txBody>
      </p:sp>
      <p:sp>
        <p:nvSpPr>
          <p:cNvPr id="377" name="Google Shape;377;p27"/>
          <p:cNvSpPr txBox="1"/>
          <p:nvPr>
            <p:ph idx="1" type="body"/>
          </p:nvPr>
        </p:nvSpPr>
        <p:spPr>
          <a:xfrm>
            <a:off x="2291775" y="2018325"/>
            <a:ext cx="5912100" cy="23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sz="1500">
                <a:latin typeface="Anton"/>
                <a:ea typeface="Anton"/>
                <a:cs typeface="Anton"/>
                <a:sym typeface="Anton"/>
              </a:rPr>
              <a:t>One HUGE obstacle that Levy faces is fear. He is worried, even at a young age that he might miss his opportunity to have his invention make him famous. Little did he know that it would propel him into a time war and that he would have to choose a side.  In this song, the singer is telling fear to leave her life, just like breaking up a bad relationship. She chooses faith over fear. The question is after all he knows about the past, the present and a glimpse into the future, while Levy choose faith over fear? </a:t>
            </a:r>
            <a:endParaRPr sz="1500">
              <a:latin typeface="Anton"/>
              <a:ea typeface="Anton"/>
              <a:cs typeface="Anton"/>
              <a:sym typeface="Anton"/>
            </a:endParaRPr>
          </a:p>
        </p:txBody>
      </p:sp>
      <p:pic>
        <p:nvPicPr>
          <p:cNvPr id="378" name="Google Shape;378;p27">
            <a:hlinkClick r:id="rId3"/>
          </p:cNvPr>
          <p:cNvPicPr preferRelativeResize="0"/>
          <p:nvPr/>
        </p:nvPicPr>
        <p:blipFill>
          <a:blip r:embed="rId4">
            <a:alphaModFix/>
          </a:blip>
          <a:stretch>
            <a:fillRect/>
          </a:stretch>
        </p:blipFill>
        <p:spPr>
          <a:xfrm>
            <a:off x="-1017975" y="229250"/>
            <a:ext cx="4812624" cy="2707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82" name="Shape 382"/>
        <p:cNvGrpSpPr/>
        <p:nvPr/>
      </p:nvGrpSpPr>
      <p:grpSpPr>
        <a:xfrm>
          <a:off x="0" y="0"/>
          <a:ext cx="0" cy="0"/>
          <a:chOff x="0" y="0"/>
          <a:chExt cx="0" cy="0"/>
        </a:xfrm>
      </p:grpSpPr>
      <p:sp>
        <p:nvSpPr>
          <p:cNvPr id="383" name="Google Shape;383;p28"/>
          <p:cNvSpPr txBox="1"/>
          <p:nvPr>
            <p:ph type="title"/>
          </p:nvPr>
        </p:nvSpPr>
        <p:spPr>
          <a:xfrm>
            <a:off x="2930775" y="690350"/>
            <a:ext cx="5468700" cy="12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14: </a:t>
            </a:r>
            <a:r>
              <a:rPr i="1" lang="en">
                <a:solidFill>
                  <a:srgbClr val="980000"/>
                </a:solidFill>
                <a:latin typeface="Anton"/>
                <a:ea typeface="Anton"/>
                <a:cs typeface="Anton"/>
                <a:sym typeface="Anton"/>
              </a:rPr>
              <a:t>If We’re Honest  </a:t>
            </a:r>
            <a:r>
              <a:rPr lang="en">
                <a:solidFill>
                  <a:srgbClr val="980000"/>
                </a:solidFill>
                <a:latin typeface="Anton"/>
                <a:ea typeface="Anton"/>
                <a:cs typeface="Anton"/>
                <a:sym typeface="Anton"/>
              </a:rPr>
              <a:t>by Francesca Battestelli </a:t>
            </a:r>
            <a:r>
              <a:rPr i="1" lang="en">
                <a:solidFill>
                  <a:srgbClr val="FF0000"/>
                </a:solidFill>
                <a:latin typeface="Anton"/>
                <a:ea typeface="Anton"/>
                <a:cs typeface="Anton"/>
                <a:sym typeface="Anton"/>
              </a:rPr>
              <a:t> </a:t>
            </a:r>
            <a:endParaRPr>
              <a:solidFill>
                <a:srgbClr val="FF0000"/>
              </a:solidFill>
              <a:latin typeface="Anton"/>
              <a:ea typeface="Anton"/>
              <a:cs typeface="Anton"/>
              <a:sym typeface="Anton"/>
            </a:endParaRPr>
          </a:p>
        </p:txBody>
      </p:sp>
      <p:sp>
        <p:nvSpPr>
          <p:cNvPr id="384" name="Google Shape;384;p28"/>
          <p:cNvSpPr txBox="1"/>
          <p:nvPr>
            <p:ph idx="1" type="body"/>
          </p:nvPr>
        </p:nvSpPr>
        <p:spPr>
          <a:xfrm>
            <a:off x="2343875" y="2070425"/>
            <a:ext cx="5990700" cy="246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sz="1500">
                <a:latin typeface="Anton"/>
                <a:ea typeface="Anton"/>
                <a:cs typeface="Anton"/>
                <a:sym typeface="Anton"/>
              </a:rPr>
              <a:t>Levy keeps a lot of secrets, worries and troubles to himself. He isn’t sure who he can trust and confide in. But what he gets is a real taste of real honest truth in the time traveling Henna. She has a way of helping Levy build his trust back and not be so fearful. I could see Henna singing this stanza from the song: Bring your brokenness, and I’ll bring mine/ ‘Cause love can heal what hurt divides/ And mercy’s waiting on the other side/ If we’re honest/ If we’re honest. </a:t>
            </a:r>
            <a:endParaRPr sz="1500">
              <a:latin typeface="Anton"/>
              <a:ea typeface="Anton"/>
              <a:cs typeface="Anton"/>
              <a:sym typeface="Anton"/>
            </a:endParaRPr>
          </a:p>
          <a:p>
            <a:pPr indent="0" lvl="0" marL="0" rtl="0" algn="l">
              <a:spcBef>
                <a:spcPts val="1600"/>
              </a:spcBef>
              <a:spcAft>
                <a:spcPts val="1600"/>
              </a:spcAft>
              <a:buNone/>
            </a:pPr>
            <a:r>
              <a:rPr lang="en" sz="1050">
                <a:solidFill>
                  <a:srgbClr val="222222"/>
                </a:solidFill>
                <a:latin typeface="Arial"/>
                <a:ea typeface="Arial"/>
                <a:cs typeface="Arial"/>
                <a:sym typeface="Arial"/>
              </a:rPr>
              <a:t> </a:t>
            </a:r>
            <a:endParaRPr sz="1500">
              <a:latin typeface="Anton"/>
              <a:ea typeface="Anton"/>
              <a:cs typeface="Anton"/>
              <a:sym typeface="Anton"/>
            </a:endParaRPr>
          </a:p>
        </p:txBody>
      </p:sp>
      <p:pic>
        <p:nvPicPr>
          <p:cNvPr id="385" name="Google Shape;385;p28">
            <a:hlinkClick r:id="rId3"/>
          </p:cNvPr>
          <p:cNvPicPr preferRelativeResize="0"/>
          <p:nvPr/>
        </p:nvPicPr>
        <p:blipFill>
          <a:blip r:embed="rId4">
            <a:alphaModFix/>
          </a:blip>
          <a:stretch>
            <a:fillRect/>
          </a:stretch>
        </p:blipFill>
        <p:spPr>
          <a:xfrm>
            <a:off x="-996425" y="183250"/>
            <a:ext cx="4812624" cy="2707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89" name="Shape 389"/>
        <p:cNvGrpSpPr/>
        <p:nvPr/>
      </p:nvGrpSpPr>
      <p:grpSpPr>
        <a:xfrm>
          <a:off x="0" y="0"/>
          <a:ext cx="0" cy="0"/>
          <a:chOff x="0" y="0"/>
          <a:chExt cx="0" cy="0"/>
        </a:xfrm>
      </p:grpSpPr>
      <p:sp>
        <p:nvSpPr>
          <p:cNvPr id="390" name="Google Shape;390;p29"/>
          <p:cNvSpPr txBox="1"/>
          <p:nvPr>
            <p:ph type="title"/>
          </p:nvPr>
        </p:nvSpPr>
        <p:spPr>
          <a:xfrm>
            <a:off x="2800525" y="729425"/>
            <a:ext cx="5533800" cy="11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15: </a:t>
            </a:r>
            <a:r>
              <a:rPr i="1" lang="en">
                <a:solidFill>
                  <a:srgbClr val="980000"/>
                </a:solidFill>
                <a:latin typeface="Anton"/>
                <a:ea typeface="Anton"/>
                <a:cs typeface="Anton"/>
                <a:sym typeface="Anton"/>
              </a:rPr>
              <a:t>Dream Small </a:t>
            </a:r>
            <a:r>
              <a:rPr lang="en">
                <a:solidFill>
                  <a:srgbClr val="980000"/>
                </a:solidFill>
                <a:latin typeface="Anton"/>
                <a:ea typeface="Anton"/>
                <a:cs typeface="Anton"/>
                <a:sym typeface="Anton"/>
              </a:rPr>
              <a:t> by Josh Wilson</a:t>
            </a:r>
            <a:endParaRPr>
              <a:solidFill>
                <a:srgbClr val="980000"/>
              </a:solidFill>
              <a:latin typeface="Anton"/>
              <a:ea typeface="Anton"/>
              <a:cs typeface="Anton"/>
              <a:sym typeface="Anton"/>
            </a:endParaRPr>
          </a:p>
        </p:txBody>
      </p:sp>
      <p:sp>
        <p:nvSpPr>
          <p:cNvPr id="391" name="Google Shape;391;p29"/>
          <p:cNvSpPr txBox="1"/>
          <p:nvPr>
            <p:ph idx="1" type="body"/>
          </p:nvPr>
        </p:nvSpPr>
        <p:spPr>
          <a:xfrm>
            <a:off x="2265750" y="2031350"/>
            <a:ext cx="5886300" cy="24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sz="1500">
                <a:latin typeface="Anton"/>
                <a:ea typeface="Anton"/>
                <a:cs typeface="Anton"/>
                <a:sym typeface="Anton"/>
              </a:rPr>
              <a:t>Levy comes to realize that his big plans might take time to come true. Instead of taking giant steps, maybe it’s the day-by-day situations that bring about success. Maybe the dream is ready, but the dreamer needs to grow into their role?  Dream small/don’t buy the lie you have to do it all/ Just let Jesus use you where you are/ one day at a time/. After Levy’s trip through time, he is beginning to see what makes a real hero, how a dream really develops, and what faith in the real issues of life looks like. </a:t>
            </a:r>
            <a:endParaRPr sz="1500">
              <a:latin typeface="Anton"/>
              <a:ea typeface="Anton"/>
              <a:cs typeface="Anton"/>
              <a:sym typeface="Anton"/>
            </a:endParaRPr>
          </a:p>
        </p:txBody>
      </p:sp>
      <p:pic>
        <p:nvPicPr>
          <p:cNvPr id="392" name="Google Shape;392;p29">
            <a:hlinkClick r:id="rId3"/>
          </p:cNvPr>
          <p:cNvPicPr preferRelativeResize="0"/>
          <p:nvPr/>
        </p:nvPicPr>
        <p:blipFill>
          <a:blip r:embed="rId4">
            <a:alphaModFix/>
          </a:blip>
          <a:stretch>
            <a:fillRect/>
          </a:stretch>
        </p:blipFill>
        <p:spPr>
          <a:xfrm>
            <a:off x="-1019300" y="208350"/>
            <a:ext cx="4812624" cy="2707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283" name="Shape 283"/>
        <p:cNvGrpSpPr/>
        <p:nvPr/>
      </p:nvGrpSpPr>
      <p:grpSpPr>
        <a:xfrm>
          <a:off x="0" y="0"/>
          <a:ext cx="0" cy="0"/>
          <a:chOff x="0" y="0"/>
          <a:chExt cx="0" cy="0"/>
        </a:xfrm>
      </p:grpSpPr>
      <p:sp>
        <p:nvSpPr>
          <p:cNvPr id="284" name="Google Shape;284;p14"/>
          <p:cNvSpPr txBox="1"/>
          <p:nvPr>
            <p:ph type="title"/>
          </p:nvPr>
        </p:nvSpPr>
        <p:spPr>
          <a:xfrm>
            <a:off x="361550" y="345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A</a:t>
            </a:r>
            <a:r>
              <a:rPr lang="en">
                <a:solidFill>
                  <a:srgbClr val="980000"/>
                </a:solidFill>
                <a:latin typeface="Anton"/>
                <a:ea typeface="Anton"/>
                <a:cs typeface="Anton"/>
                <a:sym typeface="Anton"/>
              </a:rPr>
              <a:t> Musical Tribute</a:t>
            </a:r>
            <a:endParaRPr>
              <a:solidFill>
                <a:srgbClr val="980000"/>
              </a:solidFill>
              <a:latin typeface="Anton"/>
              <a:ea typeface="Anton"/>
              <a:cs typeface="Anton"/>
              <a:sym typeface="Anton"/>
            </a:endParaRPr>
          </a:p>
        </p:txBody>
      </p:sp>
      <p:sp>
        <p:nvSpPr>
          <p:cNvPr id="285" name="Google Shape;285;p14"/>
          <p:cNvSpPr txBox="1"/>
          <p:nvPr>
            <p:ph idx="1" type="body"/>
          </p:nvPr>
        </p:nvSpPr>
        <p:spPr>
          <a:xfrm>
            <a:off x="989950" y="1029025"/>
            <a:ext cx="7344300" cy="3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nton"/>
                <a:ea typeface="Anton"/>
                <a:cs typeface="Anton"/>
                <a:sym typeface="Anton"/>
              </a:rPr>
              <a:t>I made this playlist on Spotify to describe Levy Roarke’s character, emotions, and journey through time. Each song was carefully picked because I wanted my audience to better understand Levy and connect with him and his story.  All of these songs  used in the playlist are sited and used only to describe my character for our audience to better understand his character.</a:t>
            </a:r>
            <a:endParaRPr sz="1500">
              <a:latin typeface="Anton"/>
              <a:ea typeface="Anton"/>
              <a:cs typeface="Anton"/>
              <a:sym typeface="Anton"/>
            </a:endParaRPr>
          </a:p>
          <a:p>
            <a:pPr indent="0" lvl="0" marL="0" rtl="0" algn="l">
              <a:spcBef>
                <a:spcPts val="1600"/>
              </a:spcBef>
              <a:spcAft>
                <a:spcPts val="1600"/>
              </a:spcAft>
              <a:buNone/>
            </a:pPr>
            <a:r>
              <a:rPr lang="en" sz="1500">
                <a:latin typeface="Anton"/>
                <a:ea typeface="Anton"/>
                <a:cs typeface="Anton"/>
                <a:sym typeface="Anton"/>
              </a:rPr>
              <a:t>Any time you see a time portal like this click and listen the song related to Levy’s adventure in Chronolocity: A Fistful of Chrontons. </a:t>
            </a:r>
            <a:endParaRPr sz="1500">
              <a:latin typeface="Anton"/>
              <a:ea typeface="Anton"/>
              <a:cs typeface="Anton"/>
              <a:sym typeface="Anton"/>
            </a:endParaRPr>
          </a:p>
        </p:txBody>
      </p:sp>
      <p:sp>
        <p:nvSpPr>
          <p:cNvPr id="286" name="Google Shape;286;p14">
            <a:hlinkClick r:id="rId3"/>
          </p:cNvPr>
          <p:cNvSpPr/>
          <p:nvPr/>
        </p:nvSpPr>
        <p:spPr>
          <a:xfrm>
            <a:off x="5279500" y="2783975"/>
            <a:ext cx="2794284" cy="2359530"/>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Listen the whole playlist here</a:t>
            </a:r>
            <a:endParaRPr>
              <a:latin typeface="Anton"/>
              <a:ea typeface="Anton"/>
              <a:cs typeface="Anton"/>
              <a:sym typeface="Anton"/>
            </a:endParaRPr>
          </a:p>
        </p:txBody>
      </p:sp>
      <p:pic>
        <p:nvPicPr>
          <p:cNvPr id="287" name="Google Shape;287;p14"/>
          <p:cNvPicPr preferRelativeResize="0"/>
          <p:nvPr/>
        </p:nvPicPr>
        <p:blipFill>
          <a:blip r:embed="rId4">
            <a:alphaModFix/>
          </a:blip>
          <a:stretch>
            <a:fillRect/>
          </a:stretch>
        </p:blipFill>
        <p:spPr>
          <a:xfrm>
            <a:off x="1315625" y="3128600"/>
            <a:ext cx="3582026" cy="201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291" name="Shape 291"/>
        <p:cNvGrpSpPr/>
        <p:nvPr/>
      </p:nvGrpSpPr>
      <p:grpSpPr>
        <a:xfrm>
          <a:off x="0" y="0"/>
          <a:ext cx="0" cy="0"/>
          <a:chOff x="0" y="0"/>
          <a:chExt cx="0" cy="0"/>
        </a:xfrm>
      </p:grpSpPr>
      <p:sp>
        <p:nvSpPr>
          <p:cNvPr id="292" name="Google Shape;292;p15"/>
          <p:cNvSpPr txBox="1"/>
          <p:nvPr>
            <p:ph type="title"/>
          </p:nvPr>
        </p:nvSpPr>
        <p:spPr>
          <a:xfrm>
            <a:off x="2766125" y="690350"/>
            <a:ext cx="6537600" cy="7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1: </a:t>
            </a:r>
            <a:r>
              <a:rPr b="1" i="1" lang="en">
                <a:solidFill>
                  <a:srgbClr val="980000"/>
                </a:solidFill>
                <a:latin typeface="Anton"/>
                <a:ea typeface="Anton"/>
                <a:cs typeface="Anton"/>
                <a:sym typeface="Anton"/>
              </a:rPr>
              <a:t>Superman </a:t>
            </a:r>
            <a:endParaRPr>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by</a:t>
            </a:r>
            <a:r>
              <a:rPr b="1" lang="en">
                <a:solidFill>
                  <a:srgbClr val="980000"/>
                </a:solidFill>
                <a:latin typeface="Anton"/>
                <a:ea typeface="Anton"/>
                <a:cs typeface="Anton"/>
                <a:sym typeface="Anton"/>
              </a:rPr>
              <a:t> Five for Fighting</a:t>
            </a:r>
            <a:endParaRPr b="1">
              <a:solidFill>
                <a:srgbClr val="980000"/>
              </a:solidFill>
              <a:latin typeface="Anton"/>
              <a:ea typeface="Anton"/>
              <a:cs typeface="Anton"/>
              <a:sym typeface="Anton"/>
            </a:endParaRPr>
          </a:p>
        </p:txBody>
      </p:sp>
      <p:sp>
        <p:nvSpPr>
          <p:cNvPr id="293" name="Google Shape;293;p15"/>
          <p:cNvSpPr txBox="1"/>
          <p:nvPr>
            <p:ph idx="1" type="body"/>
          </p:nvPr>
        </p:nvSpPr>
        <p:spPr>
          <a:xfrm>
            <a:off x="2183000" y="2305550"/>
            <a:ext cx="5997000" cy="2226000"/>
          </a:xfrm>
          <a:prstGeom prst="rect">
            <a:avLst/>
          </a:prstGeom>
          <a:solidFill>
            <a:srgbClr val="6D9EEB"/>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500">
                <a:solidFill>
                  <a:srgbClr val="000000"/>
                </a:solidFill>
                <a:latin typeface="Anton"/>
                <a:ea typeface="Anton"/>
                <a:cs typeface="Anton"/>
                <a:sym typeface="Anton"/>
              </a:rPr>
              <a:t>When we first meet Levy he is struggling with being the hero his family needs. Levy and his dad have both played the hero and if hasn’t always turned out so great. There is a line in the song that says, </a:t>
            </a:r>
            <a:r>
              <a:rPr lang="en" sz="1500">
                <a:solidFill>
                  <a:srgbClr val="000000"/>
                </a:solidFill>
                <a:highlight>
                  <a:srgbClr val="76A5AF"/>
                </a:highlight>
                <a:latin typeface="Anton"/>
                <a:ea typeface="Anton"/>
                <a:cs typeface="Anton"/>
                <a:sym typeface="Anton"/>
              </a:rPr>
              <a:t>It may sound absurd, but don't be naive/ Even heroes have the right to bleed/I may be disturbed, but won't you concede/ Even heroes have the right to dream/ And it's not easy to be me. Levy and his family are living with his dad’s attempt to save another person, but he lost his job doing it. </a:t>
            </a:r>
            <a:endParaRPr sz="1500">
              <a:solidFill>
                <a:srgbClr val="000000"/>
              </a:solidFill>
              <a:highlight>
                <a:srgbClr val="76A5AF"/>
              </a:highlight>
              <a:latin typeface="Anton"/>
              <a:ea typeface="Anton"/>
              <a:cs typeface="Anton"/>
              <a:sym typeface="Anton"/>
            </a:endParaRPr>
          </a:p>
        </p:txBody>
      </p:sp>
      <p:pic>
        <p:nvPicPr>
          <p:cNvPr id="294" name="Google Shape;294;p15">
            <a:hlinkClick r:id="rId3"/>
          </p:cNvPr>
          <p:cNvPicPr preferRelativeResize="0"/>
          <p:nvPr/>
        </p:nvPicPr>
        <p:blipFill>
          <a:blip r:embed="rId4">
            <a:alphaModFix/>
          </a:blip>
          <a:stretch>
            <a:fillRect/>
          </a:stretch>
        </p:blipFill>
        <p:spPr>
          <a:xfrm>
            <a:off x="-842075" y="158600"/>
            <a:ext cx="4518400" cy="254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298" name="Shape 298"/>
        <p:cNvGrpSpPr/>
        <p:nvPr/>
      </p:nvGrpSpPr>
      <p:grpSpPr>
        <a:xfrm>
          <a:off x="0" y="0"/>
          <a:ext cx="0" cy="0"/>
          <a:chOff x="0" y="0"/>
          <a:chExt cx="0" cy="0"/>
        </a:xfrm>
      </p:grpSpPr>
      <p:sp>
        <p:nvSpPr>
          <p:cNvPr id="299" name="Google Shape;299;p16"/>
          <p:cNvSpPr txBox="1"/>
          <p:nvPr>
            <p:ph type="title"/>
          </p:nvPr>
        </p:nvSpPr>
        <p:spPr>
          <a:xfrm>
            <a:off x="2661450" y="898775"/>
            <a:ext cx="5831100" cy="110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80000"/>
                </a:solidFill>
                <a:latin typeface="Anton"/>
                <a:ea typeface="Anton"/>
                <a:cs typeface="Anton"/>
                <a:sym typeface="Anton"/>
              </a:rPr>
              <a:t>Song 2: </a:t>
            </a:r>
            <a:r>
              <a:rPr b="1" i="1" lang="en">
                <a:solidFill>
                  <a:srgbClr val="980000"/>
                </a:solidFill>
                <a:latin typeface="Anton"/>
                <a:ea typeface="Anton"/>
                <a:cs typeface="Anton"/>
                <a:sym typeface="Anton"/>
              </a:rPr>
              <a:t>Girl of My Dreams </a:t>
            </a:r>
            <a:endParaRPr>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by</a:t>
            </a:r>
            <a:r>
              <a:rPr b="1" lang="en">
                <a:solidFill>
                  <a:srgbClr val="980000"/>
                </a:solidFill>
                <a:latin typeface="Anton"/>
                <a:ea typeface="Anton"/>
                <a:cs typeface="Anton"/>
                <a:sym typeface="Anton"/>
              </a:rPr>
              <a:t> Brandon Heath</a:t>
            </a:r>
            <a:endParaRPr b="1">
              <a:solidFill>
                <a:srgbClr val="980000"/>
              </a:solidFill>
              <a:latin typeface="Anton"/>
              <a:ea typeface="Anton"/>
              <a:cs typeface="Anton"/>
              <a:sym typeface="Anton"/>
            </a:endParaRPr>
          </a:p>
        </p:txBody>
      </p:sp>
      <p:sp>
        <p:nvSpPr>
          <p:cNvPr id="300" name="Google Shape;300;p16"/>
          <p:cNvSpPr txBox="1"/>
          <p:nvPr>
            <p:ph idx="1" type="body"/>
          </p:nvPr>
        </p:nvSpPr>
        <p:spPr>
          <a:xfrm>
            <a:off x="2108225" y="2571750"/>
            <a:ext cx="5655000" cy="195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Anton"/>
                <a:ea typeface="Anton"/>
                <a:cs typeface="Anton"/>
                <a:sym typeface="Anton"/>
              </a:rPr>
              <a:t>L</a:t>
            </a:r>
            <a:r>
              <a:rPr lang="en" sz="1500">
                <a:latin typeface="Anton"/>
                <a:ea typeface="Anton"/>
                <a:cs typeface="Anton"/>
                <a:sym typeface="Anton"/>
              </a:rPr>
              <a:t>evy is rather shy especially when it comes to girls. That is when he clams up and doesn’t know what to say. But after  meeting Elise Quinonez face-to-face that all changes. The song talks about seeing your dreams come true in a relationship, but the real people come out. “We spend some nights just eating ice cream and watching Netflix,” reminds me that love exists in the ordinary moments of life. One of Levy’s dreams was to meet the right person someday. Could Elise be the one he has been looking for? </a:t>
            </a:r>
            <a:endParaRPr sz="1500">
              <a:latin typeface="Anton"/>
              <a:ea typeface="Anton"/>
              <a:cs typeface="Anton"/>
              <a:sym typeface="Anton"/>
            </a:endParaRPr>
          </a:p>
        </p:txBody>
      </p:sp>
      <p:pic>
        <p:nvPicPr>
          <p:cNvPr id="301" name="Google Shape;301;p16">
            <a:hlinkClick r:id="rId3"/>
          </p:cNvPr>
          <p:cNvPicPr preferRelativeResize="0"/>
          <p:nvPr/>
        </p:nvPicPr>
        <p:blipFill>
          <a:blip r:embed="rId4">
            <a:alphaModFix/>
          </a:blip>
          <a:stretch>
            <a:fillRect/>
          </a:stretch>
        </p:blipFill>
        <p:spPr>
          <a:xfrm>
            <a:off x="-967375" y="170050"/>
            <a:ext cx="4559002" cy="2564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05" name="Shape 305"/>
        <p:cNvGrpSpPr/>
        <p:nvPr/>
      </p:nvGrpSpPr>
      <p:grpSpPr>
        <a:xfrm>
          <a:off x="0" y="0"/>
          <a:ext cx="0" cy="0"/>
          <a:chOff x="0" y="0"/>
          <a:chExt cx="0" cy="0"/>
        </a:xfrm>
      </p:grpSpPr>
      <p:sp>
        <p:nvSpPr>
          <p:cNvPr id="306" name="Google Shape;306;p17"/>
          <p:cNvSpPr txBox="1"/>
          <p:nvPr>
            <p:ph type="title"/>
          </p:nvPr>
        </p:nvSpPr>
        <p:spPr>
          <a:xfrm>
            <a:off x="2605125" y="898775"/>
            <a:ext cx="6239100" cy="95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980000"/>
                </a:solidFill>
                <a:latin typeface="Anton"/>
                <a:ea typeface="Anton"/>
                <a:cs typeface="Anton"/>
                <a:sym typeface="Anton"/>
              </a:rPr>
              <a:t>Song 3 What Faith Can Do?  </a:t>
            </a:r>
            <a:endParaRPr b="1" i="1">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a:t>
            </a:r>
            <a:r>
              <a:rPr b="1" lang="en">
                <a:solidFill>
                  <a:srgbClr val="980000"/>
                </a:solidFill>
                <a:latin typeface="Anton"/>
                <a:ea typeface="Anton"/>
                <a:cs typeface="Anton"/>
                <a:sym typeface="Anton"/>
              </a:rPr>
              <a:t>by Kutless </a:t>
            </a:r>
            <a:endParaRPr b="1">
              <a:solidFill>
                <a:srgbClr val="980000"/>
              </a:solidFill>
              <a:latin typeface="Anton"/>
              <a:ea typeface="Anton"/>
              <a:cs typeface="Anton"/>
              <a:sym typeface="Anton"/>
            </a:endParaRPr>
          </a:p>
        </p:txBody>
      </p:sp>
      <p:sp>
        <p:nvSpPr>
          <p:cNvPr id="307" name="Google Shape;307;p17"/>
          <p:cNvSpPr txBox="1"/>
          <p:nvPr>
            <p:ph idx="1" type="body"/>
          </p:nvPr>
        </p:nvSpPr>
        <p:spPr>
          <a:xfrm>
            <a:off x="2063375" y="2409750"/>
            <a:ext cx="6481500" cy="21219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500">
                <a:latin typeface="Anton"/>
                <a:ea typeface="Anton"/>
                <a:cs typeface="Anton"/>
                <a:sym typeface="Anton"/>
              </a:rPr>
              <a:t>Being more log</a:t>
            </a:r>
            <a:r>
              <a:rPr lang="en" sz="1500">
                <a:latin typeface="Anton"/>
                <a:ea typeface="Anton"/>
                <a:cs typeface="Anton"/>
                <a:sym typeface="Anton"/>
              </a:rPr>
              <a:t>ical and left-brained, the idea of having faith doesn’t always compute with Levy’s computer-like mind. He doesn’t even like listening to his emotional side. So, as Levy is put in numerous situations where he has to use faith and this becomes an issue that he has to decide how to face. A line in this song really breaks down Levy’s thoughts: </a:t>
            </a:r>
            <a:r>
              <a:rPr lang="en" sz="1500">
                <a:highlight>
                  <a:srgbClr val="6D9EEB"/>
                </a:highlight>
                <a:latin typeface="Anton"/>
                <a:ea typeface="Anton"/>
                <a:cs typeface="Anton"/>
                <a:sym typeface="Anton"/>
              </a:rPr>
              <a:t>“I</a:t>
            </a:r>
            <a:r>
              <a:rPr lang="en" sz="1500">
                <a:solidFill>
                  <a:srgbClr val="222222"/>
                </a:solidFill>
                <a:highlight>
                  <a:srgbClr val="6D9EEB"/>
                </a:highlight>
                <a:latin typeface="Anton"/>
                <a:ea typeface="Anton"/>
                <a:cs typeface="Anton"/>
                <a:sym typeface="Anton"/>
              </a:rPr>
              <a:t>t doesn't matter what you've heard/ Impossible is not a word/It's just a reason for someone not to try.” </a:t>
            </a:r>
            <a:endParaRPr sz="1500">
              <a:highlight>
                <a:srgbClr val="6D9EEB"/>
              </a:highlight>
              <a:latin typeface="Anton"/>
              <a:ea typeface="Anton"/>
              <a:cs typeface="Anton"/>
              <a:sym typeface="Anton"/>
            </a:endParaRPr>
          </a:p>
        </p:txBody>
      </p:sp>
      <p:pic>
        <p:nvPicPr>
          <p:cNvPr id="308" name="Google Shape;308;p17">
            <a:hlinkClick r:id="rId3"/>
          </p:cNvPr>
          <p:cNvPicPr preferRelativeResize="0"/>
          <p:nvPr/>
        </p:nvPicPr>
        <p:blipFill>
          <a:blip r:embed="rId4">
            <a:alphaModFix/>
          </a:blip>
          <a:stretch>
            <a:fillRect/>
          </a:stretch>
        </p:blipFill>
        <p:spPr>
          <a:xfrm>
            <a:off x="-1012000" y="262450"/>
            <a:ext cx="4585024" cy="2579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12" name="Shape 312"/>
        <p:cNvGrpSpPr/>
        <p:nvPr/>
      </p:nvGrpSpPr>
      <p:grpSpPr>
        <a:xfrm>
          <a:off x="0" y="0"/>
          <a:ext cx="0" cy="0"/>
          <a:chOff x="0" y="0"/>
          <a:chExt cx="0" cy="0"/>
        </a:xfrm>
      </p:grpSpPr>
      <p:sp>
        <p:nvSpPr>
          <p:cNvPr id="313" name="Google Shape;313;p18"/>
          <p:cNvSpPr txBox="1"/>
          <p:nvPr>
            <p:ph type="title"/>
          </p:nvPr>
        </p:nvSpPr>
        <p:spPr>
          <a:xfrm>
            <a:off x="2761425" y="598575"/>
            <a:ext cx="5939700" cy="119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80000"/>
                </a:solidFill>
                <a:latin typeface="Anton"/>
                <a:ea typeface="Anton"/>
                <a:cs typeface="Anton"/>
                <a:sym typeface="Anton"/>
              </a:rPr>
              <a:t>Song 4: </a:t>
            </a:r>
            <a:r>
              <a:rPr b="1" i="1" lang="en">
                <a:solidFill>
                  <a:srgbClr val="980000"/>
                </a:solidFill>
                <a:latin typeface="Anton"/>
                <a:ea typeface="Anton"/>
                <a:cs typeface="Anton"/>
                <a:sym typeface="Anton"/>
              </a:rPr>
              <a:t>Enterprising Young Men</a:t>
            </a:r>
            <a:r>
              <a:rPr b="1" lang="en">
                <a:solidFill>
                  <a:srgbClr val="980000"/>
                </a:solidFill>
                <a:latin typeface="Anton"/>
                <a:ea typeface="Anton"/>
                <a:cs typeface="Anton"/>
                <a:sym typeface="Anton"/>
              </a:rPr>
              <a:t> </a:t>
            </a:r>
            <a:endParaRPr>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by</a:t>
            </a:r>
            <a:r>
              <a:rPr b="1" lang="en">
                <a:solidFill>
                  <a:srgbClr val="980000"/>
                </a:solidFill>
                <a:latin typeface="Anton"/>
                <a:ea typeface="Anton"/>
                <a:cs typeface="Anton"/>
                <a:sym typeface="Anton"/>
              </a:rPr>
              <a:t> Michael Giacchino </a:t>
            </a:r>
            <a:endParaRPr b="1">
              <a:solidFill>
                <a:srgbClr val="980000"/>
              </a:solidFill>
              <a:latin typeface="Anton"/>
              <a:ea typeface="Anton"/>
              <a:cs typeface="Anton"/>
              <a:sym typeface="Anton"/>
            </a:endParaRPr>
          </a:p>
          <a:p>
            <a:pPr indent="0" lvl="0" marL="0" rtl="0" algn="l">
              <a:spcBef>
                <a:spcPts val="0"/>
              </a:spcBef>
              <a:spcAft>
                <a:spcPts val="0"/>
              </a:spcAft>
              <a:buNone/>
            </a:pPr>
            <a:r>
              <a:t/>
            </a:r>
            <a:endParaRPr>
              <a:solidFill>
                <a:srgbClr val="980000"/>
              </a:solidFill>
              <a:latin typeface="Anton"/>
              <a:ea typeface="Anton"/>
              <a:cs typeface="Anton"/>
              <a:sym typeface="Anton"/>
            </a:endParaRPr>
          </a:p>
          <a:p>
            <a:pPr indent="0" lvl="0" marL="0" rtl="0" algn="l">
              <a:spcBef>
                <a:spcPts val="0"/>
              </a:spcBef>
              <a:spcAft>
                <a:spcPts val="0"/>
              </a:spcAft>
              <a:buNone/>
            </a:pPr>
            <a:r>
              <a:t/>
            </a:r>
            <a:endParaRPr>
              <a:solidFill>
                <a:srgbClr val="980000"/>
              </a:solidFill>
              <a:latin typeface="Anton"/>
              <a:ea typeface="Anton"/>
              <a:cs typeface="Anton"/>
              <a:sym typeface="Anton"/>
            </a:endParaRPr>
          </a:p>
          <a:p>
            <a:pPr indent="0" lvl="0" marL="0" rtl="0" algn="l">
              <a:spcBef>
                <a:spcPts val="0"/>
              </a:spcBef>
              <a:spcAft>
                <a:spcPts val="0"/>
              </a:spcAft>
              <a:buNone/>
            </a:pPr>
            <a:r>
              <a:t/>
            </a:r>
            <a:endParaRPr>
              <a:solidFill>
                <a:srgbClr val="980000"/>
              </a:solidFill>
              <a:latin typeface="Anton"/>
              <a:ea typeface="Anton"/>
              <a:cs typeface="Anton"/>
              <a:sym typeface="Anton"/>
            </a:endParaRPr>
          </a:p>
        </p:txBody>
      </p:sp>
      <p:sp>
        <p:nvSpPr>
          <p:cNvPr id="314" name="Google Shape;314;p18"/>
          <p:cNvSpPr txBox="1"/>
          <p:nvPr>
            <p:ph idx="1" type="body"/>
          </p:nvPr>
        </p:nvSpPr>
        <p:spPr>
          <a:xfrm>
            <a:off x="2153100" y="2571750"/>
            <a:ext cx="6679200" cy="199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Anton"/>
                <a:ea typeface="Anton"/>
                <a:cs typeface="Anton"/>
                <a:sym typeface="Anton"/>
              </a:rPr>
              <a:t>L</a:t>
            </a:r>
            <a:r>
              <a:rPr lang="en" sz="1500">
                <a:latin typeface="Anton"/>
                <a:ea typeface="Anton"/>
                <a:cs typeface="Anton"/>
                <a:sym typeface="Anton"/>
              </a:rPr>
              <a:t>evy Roarke is not your typical </a:t>
            </a:r>
            <a:r>
              <a:rPr lang="en" sz="1500">
                <a:latin typeface="Anton"/>
                <a:ea typeface="Anton"/>
                <a:cs typeface="Anton"/>
                <a:sym typeface="Anton"/>
              </a:rPr>
              <a:t>thirteen</a:t>
            </a:r>
            <a:r>
              <a:rPr lang="en" sz="1500">
                <a:latin typeface="Anton"/>
                <a:ea typeface="Anton"/>
                <a:cs typeface="Anton"/>
                <a:sym typeface="Anton"/>
              </a:rPr>
              <a:t> year old boy. He always has ideas brewing in his curly head 247. This is good and bad especially when it keeps him awake at night. When I listen to this song, from </a:t>
            </a:r>
            <a:r>
              <a:rPr i="1" lang="en" sz="1500">
                <a:latin typeface="Anton"/>
                <a:ea typeface="Anton"/>
                <a:cs typeface="Anton"/>
                <a:sym typeface="Anton"/>
              </a:rPr>
              <a:t>Star Trek</a:t>
            </a:r>
            <a:r>
              <a:rPr lang="en" sz="1500">
                <a:latin typeface="Anton"/>
                <a:ea typeface="Anton"/>
                <a:cs typeface="Anton"/>
                <a:sym typeface="Anton"/>
              </a:rPr>
              <a:t> I think of Levy boldly going on his own journey to change the world. Even though he feels like he has the worst luck in the world, fails at so many inventions, and runs from his real destiny the future knows he will make us mark on history. </a:t>
            </a:r>
            <a:endParaRPr sz="1500">
              <a:latin typeface="Anton"/>
              <a:ea typeface="Anton"/>
              <a:cs typeface="Anton"/>
              <a:sym typeface="Anton"/>
            </a:endParaRPr>
          </a:p>
        </p:txBody>
      </p:sp>
      <p:pic>
        <p:nvPicPr>
          <p:cNvPr id="315" name="Google Shape;315;p18"/>
          <p:cNvPicPr preferRelativeResize="0"/>
          <p:nvPr/>
        </p:nvPicPr>
        <p:blipFill>
          <a:blip r:embed="rId3">
            <a:alphaModFix/>
          </a:blip>
          <a:stretch>
            <a:fillRect/>
          </a:stretch>
        </p:blipFill>
        <p:spPr>
          <a:xfrm>
            <a:off x="-1014050" y="152700"/>
            <a:ext cx="4754749" cy="267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19" name="Shape 319"/>
        <p:cNvGrpSpPr/>
        <p:nvPr/>
      </p:nvGrpSpPr>
      <p:grpSpPr>
        <a:xfrm>
          <a:off x="0" y="0"/>
          <a:ext cx="0" cy="0"/>
          <a:chOff x="0" y="0"/>
          <a:chExt cx="0" cy="0"/>
        </a:xfrm>
      </p:grpSpPr>
      <p:sp>
        <p:nvSpPr>
          <p:cNvPr id="320" name="Google Shape;320;p19"/>
          <p:cNvSpPr txBox="1"/>
          <p:nvPr>
            <p:ph type="title"/>
          </p:nvPr>
        </p:nvSpPr>
        <p:spPr>
          <a:xfrm>
            <a:off x="2956825" y="625225"/>
            <a:ext cx="59379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80000"/>
                </a:solidFill>
                <a:latin typeface="Anton"/>
                <a:ea typeface="Anton"/>
                <a:cs typeface="Anton"/>
                <a:sym typeface="Anton"/>
              </a:rPr>
              <a:t>Song 5: </a:t>
            </a:r>
            <a:r>
              <a:rPr b="1" i="1" lang="en">
                <a:solidFill>
                  <a:srgbClr val="980000"/>
                </a:solidFill>
                <a:latin typeface="Anton"/>
                <a:ea typeface="Anton"/>
                <a:cs typeface="Anton"/>
                <a:sym typeface="Anton"/>
              </a:rPr>
              <a:t>Stuff We Did</a:t>
            </a:r>
            <a:r>
              <a:rPr b="1" lang="en">
                <a:solidFill>
                  <a:srgbClr val="980000"/>
                </a:solidFill>
                <a:latin typeface="Anton"/>
                <a:ea typeface="Anton"/>
                <a:cs typeface="Anton"/>
                <a:sym typeface="Anton"/>
              </a:rPr>
              <a:t> (Theme from UP) </a:t>
            </a:r>
            <a:endParaRPr b="1">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a:t>
            </a:r>
            <a:r>
              <a:rPr b="1" lang="en">
                <a:solidFill>
                  <a:srgbClr val="980000"/>
                </a:solidFill>
                <a:latin typeface="Anton"/>
                <a:ea typeface="Anton"/>
                <a:cs typeface="Anton"/>
                <a:sym typeface="Anton"/>
              </a:rPr>
              <a:t>by Michael Giacchino</a:t>
            </a:r>
            <a:endParaRPr b="1">
              <a:solidFill>
                <a:srgbClr val="980000"/>
              </a:solidFill>
              <a:latin typeface="Anton"/>
              <a:ea typeface="Anton"/>
              <a:cs typeface="Anton"/>
              <a:sym typeface="Anton"/>
            </a:endParaRPr>
          </a:p>
        </p:txBody>
      </p:sp>
      <p:sp>
        <p:nvSpPr>
          <p:cNvPr id="321" name="Google Shape;321;p19"/>
          <p:cNvSpPr txBox="1"/>
          <p:nvPr>
            <p:ph idx="1" type="body"/>
          </p:nvPr>
        </p:nvSpPr>
        <p:spPr>
          <a:xfrm>
            <a:off x="1950925" y="2571750"/>
            <a:ext cx="6943800" cy="241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latin typeface="Anton"/>
                <a:ea typeface="Anton"/>
                <a:cs typeface="Anton"/>
                <a:sym typeface="Anton"/>
              </a:rPr>
              <a:t>Two</a:t>
            </a:r>
            <a:r>
              <a:rPr lang="en">
                <a:latin typeface="Anton"/>
                <a:ea typeface="Anton"/>
                <a:cs typeface="Anton"/>
                <a:sym typeface="Anton"/>
              </a:rPr>
              <a:t> </a:t>
            </a:r>
            <a:r>
              <a:rPr lang="en" sz="1500">
                <a:latin typeface="Anton"/>
                <a:ea typeface="Anton"/>
                <a:cs typeface="Anton"/>
                <a:sym typeface="Anton"/>
              </a:rPr>
              <a:t>people who heavily </a:t>
            </a:r>
            <a:r>
              <a:rPr lang="en" sz="1500">
                <a:latin typeface="Anton"/>
                <a:ea typeface="Anton"/>
                <a:cs typeface="Anton"/>
                <a:sym typeface="Anton"/>
              </a:rPr>
              <a:t>influenced</a:t>
            </a:r>
            <a:r>
              <a:rPr lang="en" sz="1500">
                <a:latin typeface="Anton"/>
                <a:ea typeface="Anton"/>
                <a:cs typeface="Anton"/>
                <a:sym typeface="Anton"/>
              </a:rPr>
              <a:t> his young life are his Grandpa and Grandpa Heiter. They are two Holocaust survivors who always were a part of Levy’s life. After his Grandpa’s death, Levy feels like he has lost his biggest encouragement in the world. This song from the movie UP, makes me think of the life his grandparents must have had and the influence they still make in Levy’s life. </a:t>
            </a:r>
            <a:endParaRPr sz="1500">
              <a:latin typeface="Anton"/>
              <a:ea typeface="Anton"/>
              <a:cs typeface="Anton"/>
              <a:sym typeface="Anton"/>
            </a:endParaRPr>
          </a:p>
        </p:txBody>
      </p:sp>
      <p:pic>
        <p:nvPicPr>
          <p:cNvPr id="322" name="Google Shape;322;p19">
            <a:hlinkClick r:id="rId3"/>
          </p:cNvPr>
          <p:cNvPicPr preferRelativeResize="0"/>
          <p:nvPr/>
        </p:nvPicPr>
        <p:blipFill>
          <a:blip r:embed="rId4">
            <a:alphaModFix/>
          </a:blip>
          <a:stretch>
            <a:fillRect/>
          </a:stretch>
        </p:blipFill>
        <p:spPr>
          <a:xfrm>
            <a:off x="-1027725" y="148375"/>
            <a:ext cx="4839251" cy="272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26" name="Shape 326"/>
        <p:cNvGrpSpPr/>
        <p:nvPr/>
      </p:nvGrpSpPr>
      <p:grpSpPr>
        <a:xfrm>
          <a:off x="0" y="0"/>
          <a:ext cx="0" cy="0"/>
          <a:chOff x="0" y="0"/>
          <a:chExt cx="0" cy="0"/>
        </a:xfrm>
      </p:grpSpPr>
      <p:sp>
        <p:nvSpPr>
          <p:cNvPr id="327" name="Google Shape;327;p20"/>
          <p:cNvSpPr txBox="1"/>
          <p:nvPr>
            <p:ph type="title"/>
          </p:nvPr>
        </p:nvSpPr>
        <p:spPr>
          <a:xfrm>
            <a:off x="2930775" y="716400"/>
            <a:ext cx="5403600" cy="10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6: </a:t>
            </a:r>
            <a:r>
              <a:rPr i="1" lang="en">
                <a:solidFill>
                  <a:srgbClr val="980000"/>
                </a:solidFill>
                <a:latin typeface="Anton"/>
                <a:ea typeface="Anton"/>
                <a:cs typeface="Anton"/>
                <a:sym typeface="Anton"/>
              </a:rPr>
              <a:t>Let it Go</a:t>
            </a:r>
            <a:r>
              <a:rPr lang="en">
                <a:solidFill>
                  <a:srgbClr val="980000"/>
                </a:solidFill>
                <a:latin typeface="Anton"/>
                <a:ea typeface="Anton"/>
                <a:cs typeface="Anton"/>
                <a:sym typeface="Anton"/>
              </a:rPr>
              <a:t> </a:t>
            </a:r>
            <a:endParaRPr>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by Chaos and the Calm </a:t>
            </a:r>
            <a:endParaRPr>
              <a:solidFill>
                <a:srgbClr val="980000"/>
              </a:solidFill>
              <a:latin typeface="Anton"/>
              <a:ea typeface="Anton"/>
              <a:cs typeface="Anton"/>
              <a:sym typeface="Anton"/>
            </a:endParaRPr>
          </a:p>
        </p:txBody>
      </p:sp>
      <p:sp>
        <p:nvSpPr>
          <p:cNvPr id="328" name="Google Shape;328;p20"/>
          <p:cNvSpPr txBox="1"/>
          <p:nvPr>
            <p:ph idx="1" type="body"/>
          </p:nvPr>
        </p:nvSpPr>
        <p:spPr>
          <a:xfrm>
            <a:off x="2461850" y="2370675"/>
            <a:ext cx="5872200" cy="21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nton"/>
                <a:ea typeface="Anton"/>
                <a:cs typeface="Anton"/>
                <a:sym typeface="Anton"/>
              </a:rPr>
              <a:t>Along  Levy’s journey through time, he meets historical figures in the form of their younger more impressionable selves. One such person is Annie Oakley. Though only able to communicate with Morse Code and never seeing each other’s faces, they bond as friends. Levy does confide in her and share his real struggles in his life. If Annie knew the lyrics from this song, I think she would have found a way to share them with Levy. “So come on, let it go/ Just let it be/ Why don’t you be you/ And I’ll be me/ Everything that’s broke/Leave it to the breeze/ Why don’t you be you/ And I’ll be me. </a:t>
            </a:r>
            <a:endParaRPr sz="1500">
              <a:latin typeface="Anton"/>
              <a:ea typeface="Anton"/>
              <a:cs typeface="Anton"/>
              <a:sym typeface="Anton"/>
            </a:endParaRPr>
          </a:p>
          <a:p>
            <a:pPr indent="0" lvl="0" marL="0" rtl="0" algn="l">
              <a:spcBef>
                <a:spcPts val="1600"/>
              </a:spcBef>
              <a:spcAft>
                <a:spcPts val="0"/>
              </a:spcAft>
              <a:buNone/>
            </a:pPr>
            <a:r>
              <a:t/>
            </a:r>
            <a:endParaRPr sz="1350">
              <a:solidFill>
                <a:srgbClr val="333333"/>
              </a:solidFill>
              <a:highlight>
                <a:srgbClr val="FFFFFF"/>
              </a:highlight>
              <a:latin typeface="Droid Sans"/>
              <a:ea typeface="Droid Sans"/>
              <a:cs typeface="Droid Sans"/>
              <a:sym typeface="Droid Sans"/>
            </a:endParaRPr>
          </a:p>
          <a:p>
            <a:pPr indent="0" lvl="0" marL="0" rtl="0" algn="l">
              <a:spcBef>
                <a:spcPts val="1600"/>
              </a:spcBef>
              <a:spcAft>
                <a:spcPts val="1600"/>
              </a:spcAft>
              <a:buNone/>
            </a:pPr>
            <a:r>
              <a:t/>
            </a:r>
            <a:endParaRPr/>
          </a:p>
        </p:txBody>
      </p:sp>
      <p:pic>
        <p:nvPicPr>
          <p:cNvPr id="329" name="Google Shape;329;p20">
            <a:hlinkClick r:id="rId3"/>
          </p:cNvPr>
          <p:cNvPicPr preferRelativeResize="0"/>
          <p:nvPr/>
        </p:nvPicPr>
        <p:blipFill>
          <a:blip r:embed="rId4">
            <a:alphaModFix/>
          </a:blip>
          <a:stretch>
            <a:fillRect/>
          </a:stretch>
        </p:blipFill>
        <p:spPr>
          <a:xfrm>
            <a:off x="-947050" y="173125"/>
            <a:ext cx="4742874" cy="2667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33" name="Shape 333"/>
        <p:cNvGrpSpPr/>
        <p:nvPr/>
      </p:nvGrpSpPr>
      <p:grpSpPr>
        <a:xfrm>
          <a:off x="0" y="0"/>
          <a:ext cx="0" cy="0"/>
          <a:chOff x="0" y="0"/>
          <a:chExt cx="0" cy="0"/>
        </a:xfrm>
      </p:grpSpPr>
      <p:sp>
        <p:nvSpPr>
          <p:cNvPr id="334" name="Google Shape;334;p21"/>
          <p:cNvSpPr txBox="1"/>
          <p:nvPr>
            <p:ph type="title"/>
          </p:nvPr>
        </p:nvSpPr>
        <p:spPr>
          <a:xfrm>
            <a:off x="2840875" y="729425"/>
            <a:ext cx="5493600" cy="9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latin typeface="Anton"/>
                <a:ea typeface="Anton"/>
                <a:cs typeface="Anton"/>
                <a:sym typeface="Anton"/>
              </a:rPr>
              <a:t>Song 7: </a:t>
            </a:r>
            <a:r>
              <a:rPr i="1" lang="en">
                <a:solidFill>
                  <a:srgbClr val="980000"/>
                </a:solidFill>
                <a:latin typeface="Anton"/>
                <a:ea typeface="Anton"/>
                <a:cs typeface="Anton"/>
                <a:sym typeface="Anton"/>
              </a:rPr>
              <a:t>Little Talks</a:t>
            </a:r>
            <a:r>
              <a:rPr lang="en">
                <a:solidFill>
                  <a:srgbClr val="980000"/>
                </a:solidFill>
                <a:latin typeface="Anton"/>
                <a:ea typeface="Anton"/>
                <a:cs typeface="Anton"/>
                <a:sym typeface="Anton"/>
              </a:rPr>
              <a:t> </a:t>
            </a:r>
            <a:endParaRPr>
              <a:solidFill>
                <a:srgbClr val="980000"/>
              </a:solidFill>
              <a:latin typeface="Anton"/>
              <a:ea typeface="Anton"/>
              <a:cs typeface="Anton"/>
              <a:sym typeface="Anton"/>
            </a:endParaRPr>
          </a:p>
          <a:p>
            <a:pPr indent="0" lvl="0" marL="0" rtl="0" algn="l">
              <a:spcBef>
                <a:spcPts val="0"/>
              </a:spcBef>
              <a:spcAft>
                <a:spcPts val="0"/>
              </a:spcAft>
              <a:buNone/>
            </a:pPr>
            <a:r>
              <a:rPr lang="en">
                <a:solidFill>
                  <a:srgbClr val="980000"/>
                </a:solidFill>
                <a:latin typeface="Anton"/>
                <a:ea typeface="Anton"/>
                <a:cs typeface="Anton"/>
                <a:sym typeface="Anton"/>
              </a:rPr>
              <a:t>             by Monsters and Men</a:t>
            </a:r>
            <a:endParaRPr>
              <a:solidFill>
                <a:srgbClr val="980000"/>
              </a:solidFill>
              <a:latin typeface="Anton"/>
              <a:ea typeface="Anton"/>
              <a:cs typeface="Anton"/>
              <a:sym typeface="Anton"/>
            </a:endParaRPr>
          </a:p>
        </p:txBody>
      </p:sp>
      <p:sp>
        <p:nvSpPr>
          <p:cNvPr id="335" name="Google Shape;335;p21"/>
          <p:cNvSpPr txBox="1"/>
          <p:nvPr>
            <p:ph idx="1" type="body"/>
          </p:nvPr>
        </p:nvSpPr>
        <p:spPr>
          <a:xfrm>
            <a:off x="2187625" y="2317825"/>
            <a:ext cx="6147000" cy="221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latin typeface="Anton"/>
                <a:ea typeface="Anton"/>
                <a:cs typeface="Anton"/>
                <a:sym typeface="Anton"/>
              </a:rPr>
              <a:t>During Levy’s adventure in time, he meets H &amp; E. They are a pair of time travelers who have come to prepare him for future events. His world is spun upside down as he is recruited by them to help correct history which is being </a:t>
            </a:r>
            <a:r>
              <a:rPr lang="en" sz="1500">
                <a:latin typeface="Anton"/>
                <a:ea typeface="Anton"/>
                <a:cs typeface="Anton"/>
                <a:sym typeface="Anton"/>
              </a:rPr>
              <a:t>subtly</a:t>
            </a:r>
            <a:r>
              <a:rPr lang="en" sz="1500">
                <a:latin typeface="Anton"/>
                <a:ea typeface="Anton"/>
                <a:cs typeface="Anton"/>
                <a:sym typeface="Anton"/>
              </a:rPr>
              <a:t> </a:t>
            </a:r>
            <a:r>
              <a:rPr lang="en" sz="1500">
                <a:latin typeface="Anton"/>
                <a:ea typeface="Anton"/>
                <a:cs typeface="Anton"/>
                <a:sym typeface="Anton"/>
              </a:rPr>
              <a:t>augmented</a:t>
            </a:r>
            <a:r>
              <a:rPr lang="en" sz="1500">
                <a:latin typeface="Anton"/>
                <a:ea typeface="Anton"/>
                <a:cs typeface="Anton"/>
                <a:sym typeface="Anton"/>
              </a:rPr>
              <a:t>. </a:t>
            </a:r>
            <a:r>
              <a:rPr i="1" lang="en" sz="1500">
                <a:latin typeface="Anton"/>
                <a:ea typeface="Anton"/>
                <a:cs typeface="Anton"/>
                <a:sym typeface="Anton"/>
              </a:rPr>
              <a:t>Little Talks</a:t>
            </a:r>
            <a:r>
              <a:rPr lang="en" sz="1500">
                <a:latin typeface="Anton"/>
                <a:ea typeface="Anton"/>
                <a:cs typeface="Anton"/>
                <a:sym typeface="Anton"/>
              </a:rPr>
              <a:t> reminds me of the life of a nerd or creative.  They think and act differently than others, but without them the world would never be the same. H knows how to talk to Levy as a fellow out-of-the-box thinker and she does her best to encourage his sense of being a hero. After their little pep talk, Levy has a lot to think about before moving forward in his life. </a:t>
            </a:r>
            <a:endParaRPr sz="1500">
              <a:latin typeface="Anton"/>
              <a:ea typeface="Anton"/>
              <a:cs typeface="Anton"/>
              <a:sym typeface="Anton"/>
            </a:endParaRPr>
          </a:p>
        </p:txBody>
      </p:sp>
      <p:pic>
        <p:nvPicPr>
          <p:cNvPr id="336" name="Google Shape;336;p21">
            <a:hlinkClick r:id="rId3"/>
          </p:cNvPr>
          <p:cNvPicPr preferRelativeResize="0"/>
          <p:nvPr/>
        </p:nvPicPr>
        <p:blipFill>
          <a:blip r:embed="rId4">
            <a:alphaModFix/>
          </a:blip>
          <a:stretch>
            <a:fillRect/>
          </a:stretch>
        </p:blipFill>
        <p:spPr>
          <a:xfrm>
            <a:off x="-1037425" y="104675"/>
            <a:ext cx="4820915" cy="271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